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59" r:id="rId3"/>
    <p:sldId id="289" r:id="rId4"/>
    <p:sldId id="260" r:id="rId5"/>
    <p:sldId id="285" r:id="rId6"/>
    <p:sldId id="276" r:id="rId7"/>
    <p:sldId id="279" r:id="rId8"/>
    <p:sldId id="281" r:id="rId9"/>
    <p:sldId id="286" r:id="rId10"/>
    <p:sldId id="287" r:id="rId11"/>
    <p:sldId id="282" r:id="rId12"/>
    <p:sldId id="288" r:id="rId13"/>
  </p:sldIdLst>
  <p:sldSz cx="12192000" cy="6858000"/>
  <p:notesSz cx="6858000" cy="9144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Roboto Condensed"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64" autoAdjust="0"/>
  </p:normalViewPr>
  <p:slideViewPr>
    <p:cSldViewPr snapToGrid="0">
      <p:cViewPr varScale="1">
        <p:scale>
          <a:sx n="95" d="100"/>
          <a:sy n="95" d="100"/>
        </p:scale>
        <p:origin x="11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7438-B09E-45F1-AD3E-1E94AF3159EE}"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2EB18-9C29-499A-90C0-AE7F00131BDB}" type="slidenum">
              <a:rPr lang="en-US" smtClean="0"/>
              <a:t>‹#›</a:t>
            </a:fld>
            <a:endParaRPr lang="en-US"/>
          </a:p>
        </p:txBody>
      </p:sp>
    </p:spTree>
    <p:extLst>
      <p:ext uri="{BB962C8B-B14F-4D97-AF65-F5344CB8AC3E}">
        <p14:creationId xmlns:p14="http://schemas.microsoft.com/office/powerpoint/2010/main" val="229885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reading from the book of Job (Job 12:7-10,13)</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Word of the Lord. </a:t>
            </a:r>
            <a:r>
              <a:rPr lang="en-US" sz="1200" b="0" i="1" u="none" strike="noStrike" kern="1200" dirty="0" smtClean="0">
                <a:solidFill>
                  <a:schemeClr val="tx1"/>
                </a:solidFill>
                <a:effectLst/>
                <a:latin typeface="+mn-lt"/>
                <a:ea typeface="+mn-ea"/>
                <a:cs typeface="+mn-cs"/>
              </a:rPr>
              <a:t>(Thanks be to God)</a:t>
            </a:r>
            <a:endParaRPr lang="en-US" b="0" dirty="0" smtClean="0">
              <a:effectLst/>
            </a:endParaRPr>
          </a:p>
        </p:txBody>
      </p:sp>
      <p:sp>
        <p:nvSpPr>
          <p:cNvPr id="4" name="Slide Number Placeholder 3"/>
          <p:cNvSpPr>
            <a:spLocks noGrp="1"/>
          </p:cNvSpPr>
          <p:nvPr>
            <p:ph type="sldNum" sz="quarter" idx="10"/>
          </p:nvPr>
        </p:nvSpPr>
        <p:spPr/>
        <p:txBody>
          <a:bodyPr/>
          <a:lstStyle/>
          <a:p>
            <a:fld id="{5A72EB18-9C29-499A-90C0-AE7F00131BDB}" type="slidenum">
              <a:rPr lang="en-US" smtClean="0"/>
              <a:t>7</a:t>
            </a:fld>
            <a:endParaRPr lang="en-US"/>
          </a:p>
        </p:txBody>
      </p:sp>
    </p:spTree>
    <p:extLst>
      <p:ext uri="{BB962C8B-B14F-4D97-AF65-F5344CB8AC3E}">
        <p14:creationId xmlns:p14="http://schemas.microsoft.com/office/powerpoint/2010/main" val="418587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8887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5630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1820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241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6734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209F5-25BF-43EC-8043-E980531C34EE}"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7995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209F5-25BF-43EC-8043-E980531C34EE}"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864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209F5-25BF-43EC-8043-E980531C34EE}"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3722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209F5-25BF-43EC-8043-E980531C34EE}"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3197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1973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68429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209F5-25BF-43EC-8043-E980531C34EE}" type="datetimeFigureOut">
              <a:rPr lang="en-US" smtClean="0"/>
              <a:t>11/17/2020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1907-9ABD-4A68-A2D4-1C51D06D3AF9}" type="slidenum">
              <a:rPr lang="en-US" smtClean="0"/>
              <a:t>‹#›</a:t>
            </a:fld>
            <a:endParaRPr lang="en-US"/>
          </a:p>
        </p:txBody>
      </p:sp>
    </p:spTree>
    <p:extLst>
      <p:ext uri="{BB962C8B-B14F-4D97-AF65-F5344CB8AC3E}">
        <p14:creationId xmlns:p14="http://schemas.microsoft.com/office/powerpoint/2010/main" val="153743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5AmqYcWjBmc?feature=oembed" TargetMode="External"/><Relationship Id="rId5" Type="http://schemas.openxmlformats.org/officeDocument/2006/relationships/image" Target="../media/image9.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23"/>
            <a:ext cx="12192000" cy="5762154"/>
          </a:xfrm>
          <a:prstGeom prst="rect">
            <a:avLst/>
          </a:prstGeom>
        </p:spPr>
      </p:pic>
    </p:spTree>
    <p:extLst>
      <p:ext uri="{BB962C8B-B14F-4D97-AF65-F5344CB8AC3E}">
        <p14:creationId xmlns:p14="http://schemas.microsoft.com/office/powerpoint/2010/main" val="42877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637473" y="335845"/>
            <a:ext cx="3929315" cy="6186309"/>
          </a:xfrm>
          <a:prstGeom prst="rect">
            <a:avLst/>
          </a:prstGeom>
        </p:spPr>
        <p:txBody>
          <a:bodyPr wrap="square">
            <a:spAutoFit/>
          </a:bodyPr>
          <a:lstStyle/>
          <a:p>
            <a:r>
              <a:rPr lang="en-US" dirty="0" smtClean="0">
                <a:latin typeface="Roboto Condensed" panose="020B0604020202020204" charset="0"/>
                <a:ea typeface="Roboto Condensed" panose="020B0604020202020204" charset="0"/>
              </a:rPr>
              <a:t>The </a:t>
            </a:r>
            <a:r>
              <a:rPr lang="en-CA" dirty="0">
                <a:latin typeface="Roboto Condensed" panose="020B0604020202020204" charset="0"/>
                <a:ea typeface="Roboto Condensed" panose="020B0604020202020204" charset="0"/>
              </a:rPr>
              <a:t>beauty of the trees</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softness of the air</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fragrance of the grass</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Speaks to me</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summit of the mountain</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thunder of the sky</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rhythm of the </a:t>
            </a:r>
            <a:r>
              <a:rPr lang="en-CA" dirty="0" smtClean="0">
                <a:latin typeface="Roboto Condensed" panose="020B0604020202020204" charset="0"/>
                <a:ea typeface="Roboto Condensed" panose="020B0604020202020204" charset="0"/>
              </a:rPr>
              <a:t>sea,</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Speaks to me</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faintness of the stars</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freshness of the morning</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dew drop on the flower</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Speaks to me</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strength of fire</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 taste of salmon,</a:t>
            </a:r>
          </a:p>
          <a:p>
            <a:r>
              <a:rPr lang="en-CA" dirty="0">
                <a:latin typeface="Roboto Condensed" panose="020B0604020202020204" charset="0"/>
                <a:ea typeface="Roboto Condensed" panose="020B0604020202020204" charset="0"/>
              </a:rPr>
              <a:t>The trail of the sun</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And the life that never goes away</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They speak to me</a:t>
            </a:r>
            <a:r>
              <a:rPr lang="en-CA" dirty="0" smtClean="0">
                <a:latin typeface="Roboto Condensed" panose="020B0604020202020204" charset="0"/>
                <a:ea typeface="Roboto Condensed" panose="020B0604020202020204" charset="0"/>
              </a:rPr>
              <a:t>.</a:t>
            </a:r>
            <a:endParaRPr lang="en-CA" dirty="0">
              <a:latin typeface="Roboto Condensed" panose="020B0604020202020204" charset="0"/>
              <a:ea typeface="Roboto Condensed" panose="020B0604020202020204" charset="0"/>
            </a:endParaRPr>
          </a:p>
          <a:p>
            <a:endParaRPr lang="en-CA" dirty="0">
              <a:latin typeface="Roboto Condensed" panose="020B0604020202020204" charset="0"/>
              <a:ea typeface="Roboto Condensed" panose="020B0604020202020204" charset="0"/>
            </a:endParaRPr>
          </a:p>
          <a:p>
            <a:r>
              <a:rPr lang="en-CA" dirty="0">
                <a:latin typeface="Roboto Condensed" panose="020B0604020202020204" charset="0"/>
                <a:ea typeface="Roboto Condensed" panose="020B0604020202020204" charset="0"/>
              </a:rPr>
              <a:t>And my heart </a:t>
            </a:r>
            <a:r>
              <a:rPr lang="en-CA" dirty="0" smtClean="0">
                <a:latin typeface="Roboto Condensed" panose="020B0604020202020204" charset="0"/>
                <a:ea typeface="Roboto Condensed" panose="020B0604020202020204" charset="0"/>
              </a:rPr>
              <a:t>soars</a:t>
            </a:r>
            <a:r>
              <a:rPr lang="en-CA" dirty="0">
                <a:latin typeface="Roboto Condensed" panose="020B0604020202020204" charset="0"/>
                <a:ea typeface="Roboto Condensed" panose="020B0604020202020204" charset="0"/>
              </a:rPr>
              <a:t>.</a:t>
            </a:r>
            <a:endParaRPr lang="en-US" dirty="0">
              <a:latin typeface="Roboto Condensed" panose="02000000000000000000" pitchFamily="2" charset="0"/>
              <a:ea typeface="Roboto Condensed" panose="02000000000000000000" pitchFamily="2" charset="0"/>
            </a:endParaRPr>
          </a:p>
        </p:txBody>
      </p:sp>
      <p:pic>
        <p:nvPicPr>
          <p:cNvPr id="5" name="Picture 2" descr="Chief Dan George: Actor and Activist - Galleries West">
            <a:extLst>
              <a:ext uri="{FF2B5EF4-FFF2-40B4-BE49-F238E27FC236}">
                <a16:creationId xmlns:a16="http://schemas.microsoft.com/office/drawing/2014/main" id="{EC3F5A48-A12D-47CB-9C0C-F45664F52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65" y="697314"/>
            <a:ext cx="4733925" cy="4131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92726" y="4874719"/>
            <a:ext cx="1788607" cy="369332"/>
          </a:xfrm>
          <a:prstGeom prst="rect">
            <a:avLst/>
          </a:prstGeom>
          <a:noFill/>
        </p:spPr>
        <p:txBody>
          <a:bodyPr wrap="square" rtlCol="0">
            <a:spAutoFit/>
          </a:bodyPr>
          <a:lstStyle/>
          <a:p>
            <a:r>
              <a:rPr lang="en-US" dirty="0" smtClean="0">
                <a:latin typeface="Roboto Condensed" panose="020B0604020202020204" charset="0"/>
                <a:ea typeface="Roboto Condensed" panose="020B0604020202020204" charset="0"/>
              </a:rPr>
              <a:t>Chief Dan George</a:t>
            </a:r>
            <a:endParaRPr lang="en-US"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17764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526122" y="643622"/>
            <a:ext cx="5191685" cy="5570756"/>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Closing Prayer</a:t>
            </a:r>
            <a:endParaRPr lang="en-US" dirty="0" smtClean="0">
              <a:latin typeface="Roboto Condensed" panose="02000000000000000000" pitchFamily="2" charset="0"/>
              <a:ea typeface="Roboto Condensed" panose="02000000000000000000" pitchFamily="2" charset="0"/>
            </a:endParaRPr>
          </a:p>
          <a:p>
            <a:r>
              <a:rPr lang="en-US" sz="2000" dirty="0" smtClean="0">
                <a:latin typeface="Roboto Condensed" panose="02000000000000000000" pitchFamily="2" charset="0"/>
                <a:ea typeface="Roboto Condensed" panose="02000000000000000000" pitchFamily="2" charset="0"/>
              </a:rPr>
              <a:t>A Prayer by Walter Rauschenbusch (1861-1918)</a:t>
            </a:r>
          </a:p>
          <a:p>
            <a:endParaRPr lang="en-US" sz="2000" dirty="0" smtClean="0">
              <a:latin typeface="Roboto Condensed" panose="020B0604020202020204" charset="0"/>
              <a:ea typeface="Roboto Condensed" panose="020B0604020202020204" charset="0"/>
            </a:endParaRPr>
          </a:p>
          <a:p>
            <a:r>
              <a:rPr lang="en-US" sz="2000" dirty="0" smtClean="0">
                <a:latin typeface="Roboto Condensed" panose="020B0604020202020204" charset="0"/>
                <a:ea typeface="Roboto Condensed" panose="020B0604020202020204" charset="0"/>
              </a:rPr>
              <a:t>O God, we thank you </a:t>
            </a:r>
            <a:r>
              <a:rPr lang="en-CA" sz="2000" dirty="0">
                <a:latin typeface="Roboto Condensed" panose="020B0604020202020204" charset="0"/>
                <a:ea typeface="Roboto Condensed" panose="020B0604020202020204" charset="0"/>
              </a:rPr>
              <a:t>for this earth, our home; for the wide sky and the blessed sun, for the salt sea and the running water, for the everlasting hills and the never-resting winds, for trees and the common grass underfoot. </a:t>
            </a:r>
            <a:r>
              <a:rPr lang="en-CA" sz="2000" dirty="0" smtClean="0">
                <a:latin typeface="Roboto Condensed" panose="020B0604020202020204" charset="0"/>
                <a:ea typeface="Roboto Condensed" panose="020B0604020202020204" charset="0"/>
              </a:rPr>
              <a:t>We </a:t>
            </a:r>
            <a:r>
              <a:rPr lang="en-CA" sz="2000" dirty="0">
                <a:latin typeface="Roboto Condensed" panose="020B0604020202020204" charset="0"/>
                <a:ea typeface="Roboto Condensed" panose="020B0604020202020204" charset="0"/>
              </a:rPr>
              <a:t>thank you for our senses by which we hear the songs and see the splendour of the summer fields, and taste of the autumn fruits, and rejoice in the feel of the snow, and smell of the breath of spring</a:t>
            </a:r>
            <a:r>
              <a:rPr lang="en-CA" sz="2000" dirty="0" smtClean="0">
                <a:latin typeface="Roboto Condensed" panose="020B0604020202020204" charset="0"/>
                <a:ea typeface="Roboto Condensed" panose="020B0604020202020204" charset="0"/>
              </a:rPr>
              <a:t>. Grant </a:t>
            </a:r>
            <a:r>
              <a:rPr lang="en-CA" sz="2000" dirty="0">
                <a:latin typeface="Roboto Condensed" panose="020B0604020202020204" charset="0"/>
                <a:ea typeface="Roboto Condensed" panose="020B0604020202020204" charset="0"/>
              </a:rPr>
              <a:t>us a heart wide open to all this beauty; and save our souls from being so blind that we pass unseeing when even the common </a:t>
            </a:r>
            <a:r>
              <a:rPr lang="en-CA" sz="2000" dirty="0" smtClean="0">
                <a:latin typeface="Roboto Condensed" panose="020B0604020202020204" charset="0"/>
                <a:ea typeface="Roboto Condensed" panose="020B0604020202020204" charset="0"/>
              </a:rPr>
              <a:t>thorn bush </a:t>
            </a:r>
            <a:r>
              <a:rPr lang="en-CA" sz="2000" dirty="0">
                <a:latin typeface="Roboto Condensed" panose="020B0604020202020204" charset="0"/>
                <a:ea typeface="Roboto Condensed" panose="020B0604020202020204" charset="0"/>
              </a:rPr>
              <a:t>is aflame with your glory, O God our Creator, who lives and reigns for ever and </a:t>
            </a:r>
            <a:r>
              <a:rPr lang="en-CA" sz="2000" dirty="0" smtClean="0">
                <a:latin typeface="Roboto Condensed" panose="020B0604020202020204" charset="0"/>
                <a:ea typeface="Roboto Condensed" panose="020B0604020202020204" charset="0"/>
              </a:rPr>
              <a:t>ever. </a:t>
            </a:r>
            <a:r>
              <a:rPr lang="en-CA" sz="2000" smtClean="0">
                <a:latin typeface="Roboto Condensed" panose="020B0604020202020204" charset="0"/>
                <a:ea typeface="Roboto Condensed" panose="020B0604020202020204" charset="0"/>
              </a:rPr>
              <a:t>Amen.</a:t>
            </a:r>
            <a:endParaRPr lang="en-CA" sz="2000" dirty="0">
              <a:latin typeface="Roboto Condensed" panose="020B0604020202020204" charset="0"/>
              <a:ea typeface="Roboto Condensed" panose="020B0604020202020204" charset="0"/>
            </a:endParaRPr>
          </a:p>
        </p:txBody>
      </p:sp>
      <p:pic>
        <p:nvPicPr>
          <p:cNvPr id="5" name="Picture 2" descr="A Creepy Thorn Bush With A Lot Of Prickly Spikes Stock Photo, Picture And  Royalty Free Image. Image 20564271.">
            <a:extLst>
              <a:ext uri="{FF2B5EF4-FFF2-40B4-BE49-F238E27FC236}">
                <a16:creationId xmlns:a16="http://schemas.microsoft.com/office/drawing/2014/main" id="{87D5697E-8F2B-4686-B744-0FB60A225A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051525" y="1740506"/>
            <a:ext cx="4680240" cy="331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526122" y="643622"/>
            <a:ext cx="10290740" cy="1200329"/>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Closing Reflection</a:t>
            </a:r>
          </a:p>
          <a:p>
            <a:r>
              <a:rPr lang="en-US" sz="3600" dirty="0" smtClean="0">
                <a:solidFill>
                  <a:srgbClr val="000000"/>
                </a:solidFill>
                <a:latin typeface="Roboto Condensed" panose="02000000000000000000" pitchFamily="2" charset="0"/>
                <a:ea typeface="Roboto Condensed" panose="02000000000000000000" pitchFamily="2" charset="0"/>
              </a:rPr>
              <a:t>Planting Seeds: A Song of Life</a:t>
            </a:r>
            <a:endParaRPr lang="en-US" dirty="0" smtClean="0">
              <a:latin typeface="Roboto Condensed" panose="02000000000000000000" pitchFamily="2" charset="0"/>
              <a:ea typeface="Roboto Condensed" panose="02000000000000000000" pitchFamily="2" charset="0"/>
            </a:endParaRPr>
          </a:p>
        </p:txBody>
      </p:sp>
      <p:pic>
        <p:nvPicPr>
          <p:cNvPr id="6" name="Online Media 1" title="PLANTING SEEDS: A Song of Life | Empty Hands Music | nimo feat. daniel nahmod">
            <a:hlinkClick r:id="" action="ppaction://media"/>
            <a:extLst>
              <a:ext uri="{FF2B5EF4-FFF2-40B4-BE49-F238E27FC236}">
                <a16:creationId xmlns:a16="http://schemas.microsoft.com/office/drawing/2014/main" id="{47ADBECC-DFF4-4B35-8903-CD3311C8769E}"/>
              </a:ext>
            </a:extLst>
          </p:cNvPr>
          <p:cNvPicPr>
            <a:picLocks noRot="1" noChangeAspect="1"/>
          </p:cNvPicPr>
          <p:nvPr>
            <a:videoFile r:link="rId1"/>
          </p:nvPr>
        </p:nvPicPr>
        <p:blipFill>
          <a:blip r:embed="rId5"/>
          <a:stretch>
            <a:fillRect/>
          </a:stretch>
        </p:blipFill>
        <p:spPr>
          <a:xfrm>
            <a:off x="3610706" y="2141596"/>
            <a:ext cx="5606907" cy="3153885"/>
          </a:xfrm>
          <a:prstGeom prst="rect">
            <a:avLst/>
          </a:prstGeom>
        </p:spPr>
      </p:pic>
    </p:spTree>
    <p:extLst>
      <p:ext uri="{BB962C8B-B14F-4D97-AF65-F5344CB8AC3E}">
        <p14:creationId xmlns:p14="http://schemas.microsoft.com/office/powerpoint/2010/main" val="10308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2391704"/>
            <a:ext cx="10999596" cy="1323439"/>
          </a:xfrm>
          <a:prstGeom prst="rect">
            <a:avLst/>
          </a:prstGeom>
        </p:spPr>
        <p:txBody>
          <a:bodyPr wrap="square">
            <a:spAutoFit/>
          </a:bodyPr>
          <a:lstStyle/>
          <a:p>
            <a:pPr algn="ctr"/>
            <a:r>
              <a:rPr lang="en-US" sz="4000" b="1" dirty="0" smtClean="0">
                <a:solidFill>
                  <a:srgbClr val="000000"/>
                </a:solidFill>
                <a:latin typeface="Roboto Condensed" panose="02000000000000000000" pitchFamily="2" charset="0"/>
                <a:ea typeface="Roboto Condensed" panose="02000000000000000000" pitchFamily="2" charset="0"/>
              </a:rPr>
              <a:t>January Prayer Service</a:t>
            </a:r>
          </a:p>
          <a:p>
            <a:pPr algn="ctr"/>
            <a:r>
              <a:rPr lang="en-US" sz="4000" b="1" dirty="0" smtClean="0">
                <a:solidFill>
                  <a:srgbClr val="000000"/>
                </a:solidFill>
                <a:latin typeface="Roboto Condensed" panose="02000000000000000000" pitchFamily="2" charset="0"/>
                <a:ea typeface="Roboto Condensed" panose="02000000000000000000" pitchFamily="2" charset="0"/>
              </a:rPr>
              <a:t>Sowing Seeds of Gratitude</a:t>
            </a:r>
          </a:p>
        </p:txBody>
      </p:sp>
    </p:spTree>
    <p:extLst>
      <p:ext uri="{BB962C8B-B14F-4D97-AF65-F5344CB8AC3E}">
        <p14:creationId xmlns:p14="http://schemas.microsoft.com/office/powerpoint/2010/main" val="271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1889286"/>
            <a:ext cx="10999596" cy="3170099"/>
          </a:xfrm>
          <a:prstGeom prst="rect">
            <a:avLst/>
          </a:prstGeom>
        </p:spPr>
        <p:txBody>
          <a:bodyPr wrap="square">
            <a:spAutoFit/>
          </a:bodyPr>
          <a:lstStyle/>
          <a:p>
            <a:pPr algn="ctr"/>
            <a:r>
              <a:rPr lang="en-US" sz="4000" dirty="0">
                <a:solidFill>
                  <a:srgbClr val="000000"/>
                </a:solidFill>
                <a:latin typeface="Roboto Condensed" panose="02000000000000000000" pitchFamily="2" charset="0"/>
                <a:ea typeface="Roboto Condensed" panose="02000000000000000000" pitchFamily="2" charset="0"/>
              </a:rPr>
              <a:t>“The </a:t>
            </a:r>
            <a:r>
              <a:rPr lang="en-US" sz="4000" dirty="0" smtClean="0">
                <a:solidFill>
                  <a:srgbClr val="000000"/>
                </a:solidFill>
                <a:latin typeface="Roboto Condensed" panose="02000000000000000000" pitchFamily="2" charset="0"/>
                <a:ea typeface="Roboto Condensed" panose="02000000000000000000" pitchFamily="2" charset="0"/>
              </a:rPr>
              <a:t>Summons” </a:t>
            </a:r>
            <a:r>
              <a:rPr lang="en-US" sz="4000" dirty="0">
                <a:solidFill>
                  <a:srgbClr val="000000"/>
                </a:solidFill>
                <a:latin typeface="Roboto Condensed" panose="02000000000000000000" pitchFamily="2" charset="0"/>
                <a:ea typeface="Roboto Condensed" panose="02000000000000000000" pitchFamily="2" charset="0"/>
              </a:rPr>
              <a:t/>
            </a:r>
            <a:br>
              <a:rPr lang="en-US" sz="4000" dirty="0">
                <a:solidFill>
                  <a:srgbClr val="000000"/>
                </a:solidFill>
                <a:latin typeface="Roboto Condensed" panose="02000000000000000000" pitchFamily="2" charset="0"/>
                <a:ea typeface="Roboto Condensed" panose="02000000000000000000" pitchFamily="2" charset="0"/>
              </a:rPr>
            </a:br>
            <a:r>
              <a:rPr lang="en-US" sz="4000" dirty="0" smtClean="0">
                <a:solidFill>
                  <a:srgbClr val="000000"/>
                </a:solidFill>
                <a:latin typeface="Roboto Condensed" panose="02000000000000000000" pitchFamily="2" charset="0"/>
                <a:ea typeface="Roboto Condensed" panose="02000000000000000000" pitchFamily="2" charset="0"/>
              </a:rPr>
              <a:t>“The Light of Christ”</a:t>
            </a:r>
          </a:p>
          <a:p>
            <a:pPr algn="ctr"/>
            <a:r>
              <a:rPr lang="en-US" sz="4000" dirty="0" smtClean="0">
                <a:solidFill>
                  <a:srgbClr val="000000"/>
                </a:solidFill>
                <a:latin typeface="Roboto Condensed" panose="02000000000000000000" pitchFamily="2" charset="0"/>
                <a:ea typeface="Roboto Condensed" panose="02000000000000000000" pitchFamily="2" charset="0"/>
              </a:rPr>
              <a:t>“Christ be Our Light”</a:t>
            </a:r>
          </a:p>
          <a:p>
            <a:pPr algn="ctr"/>
            <a:r>
              <a:rPr lang="en-US" sz="4000" dirty="0" smtClean="0">
                <a:solidFill>
                  <a:srgbClr val="000000"/>
                </a:solidFill>
                <a:latin typeface="Roboto Condensed" panose="02000000000000000000" pitchFamily="2" charset="0"/>
                <a:ea typeface="Roboto Condensed" panose="02000000000000000000" pitchFamily="2" charset="0"/>
              </a:rPr>
              <a:t>“Thanks be to You” Gather by </a:t>
            </a:r>
            <a:r>
              <a:rPr lang="en-US" sz="4000" dirty="0">
                <a:solidFill>
                  <a:srgbClr val="000000"/>
                </a:solidFill>
                <a:latin typeface="Roboto Condensed" panose="02000000000000000000" pitchFamily="2" charset="0"/>
                <a:ea typeface="Roboto Condensed" panose="02000000000000000000" pitchFamily="2" charset="0"/>
              </a:rPr>
              <a:t>Marty </a:t>
            </a:r>
            <a:r>
              <a:rPr lang="en-US" sz="4000" dirty="0" smtClean="0">
                <a:solidFill>
                  <a:srgbClr val="000000"/>
                </a:solidFill>
                <a:latin typeface="Roboto Condensed" panose="02000000000000000000" pitchFamily="2" charset="0"/>
                <a:ea typeface="Roboto Condensed" panose="02000000000000000000" pitchFamily="2" charset="0"/>
              </a:rPr>
              <a:t>Haugen</a:t>
            </a:r>
          </a:p>
          <a:p>
            <a:pPr algn="ctr"/>
            <a:r>
              <a:rPr lang="en-US" sz="4000" dirty="0" smtClean="0">
                <a:solidFill>
                  <a:srgbClr val="000000"/>
                </a:solidFill>
                <a:latin typeface="Roboto Condensed" panose="02000000000000000000" pitchFamily="2" charset="0"/>
                <a:ea typeface="Roboto Condensed" panose="02000000000000000000" pitchFamily="2" charset="0"/>
              </a:rPr>
              <a:t>“We are Marching” </a:t>
            </a:r>
            <a:r>
              <a:rPr lang="en-US" sz="4000" dirty="0" err="1" smtClean="0">
                <a:solidFill>
                  <a:srgbClr val="000000"/>
                </a:solidFill>
                <a:latin typeface="Roboto Condensed" panose="02000000000000000000" pitchFamily="2" charset="0"/>
                <a:ea typeface="Roboto Condensed" panose="02000000000000000000" pitchFamily="2" charset="0"/>
              </a:rPr>
              <a:t>Siyahamba</a:t>
            </a:r>
            <a:endParaRPr lang="en-US" sz="4000" dirty="0" smtClean="0">
              <a:solidFill>
                <a:srgbClr val="000000"/>
              </a:solidFill>
              <a:latin typeface="Roboto Condensed" panose="02000000000000000000" pitchFamily="2" charset="0"/>
              <a:ea typeface="Roboto Condensed" panose="02000000000000000000" pitchFamily="2" charset="0"/>
            </a:endParaRPr>
          </a:p>
        </p:txBody>
      </p:sp>
      <p:pic>
        <p:nvPicPr>
          <p:cNvPr id="5" name="Picture 4" descr="The Wright Wreport: Wanna Learn Wolof? Then Sing a Happ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438" y="24703"/>
            <a:ext cx="2183528" cy="1489166"/>
          </a:xfrm>
          <a:prstGeom prst="rect">
            <a:avLst/>
          </a:prstGeom>
        </p:spPr>
      </p:pic>
    </p:spTree>
    <p:extLst>
      <p:ext uri="{BB962C8B-B14F-4D97-AF65-F5344CB8AC3E}">
        <p14:creationId xmlns:p14="http://schemas.microsoft.com/office/powerpoint/2010/main" val="14305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46366" y="457200"/>
            <a:ext cx="9666513" cy="6186309"/>
          </a:xfrm>
          <a:prstGeom prst="rect">
            <a:avLst/>
          </a:prstGeom>
        </p:spPr>
        <p:txBody>
          <a:bodyPr wrap="square">
            <a:spAutoFit/>
          </a:bodyPr>
          <a:lstStyle/>
          <a:p>
            <a:pPr algn="ctr"/>
            <a:endParaRPr lang="en-US" sz="3600" b="1" dirty="0" smtClean="0">
              <a:solidFill>
                <a:srgbClr val="000000"/>
              </a:solidFill>
              <a:latin typeface="Roboto Condensed" panose="02000000000000000000" pitchFamily="2" charset="0"/>
              <a:ea typeface="Roboto Condensed" panose="02000000000000000000" pitchFamily="2" charset="0"/>
            </a:endParaRPr>
          </a:p>
          <a:p>
            <a:pPr algn="ctr"/>
            <a:r>
              <a:rPr lang="en-US" sz="3600" b="1" dirty="0" smtClean="0">
                <a:solidFill>
                  <a:srgbClr val="000000"/>
                </a:solidFill>
                <a:latin typeface="Roboto Condensed" panose="02000000000000000000" pitchFamily="2" charset="0"/>
                <a:ea typeface="Roboto Condensed" panose="02000000000000000000" pitchFamily="2" charset="0"/>
              </a:rPr>
              <a:t>Sowing Seeds of Gratitude Helps us to Spread God’s Love</a:t>
            </a:r>
            <a:endParaRPr lang="en-US" sz="3600" dirty="0">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endParaRPr lang="en-US" sz="3600" dirty="0">
              <a:solidFill>
                <a:srgbClr val="000000"/>
              </a:solidFill>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endParaRPr lang="en-US" sz="3600" dirty="0">
              <a:solidFill>
                <a:srgbClr val="000000"/>
              </a:solidFill>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endParaRPr lang="en-US" sz="3600" dirty="0">
              <a:solidFill>
                <a:srgbClr val="000000"/>
              </a:solidFill>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p:txBody>
      </p:sp>
      <p:pic>
        <p:nvPicPr>
          <p:cNvPr id="5" name="Picture 4">
            <a:extLst>
              <a:ext uri="{FF2B5EF4-FFF2-40B4-BE49-F238E27FC236}">
                <a16:creationId xmlns:a16="http://schemas.microsoft.com/office/drawing/2014/main" id="{17A3CE24-9C47-408E-83F6-830C16216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091" y="2537627"/>
            <a:ext cx="2657475" cy="3543300"/>
          </a:xfrm>
          <a:prstGeom prst="rect">
            <a:avLst/>
          </a:prstGeom>
        </p:spPr>
      </p:pic>
    </p:spTree>
    <p:extLst>
      <p:ext uri="{BB962C8B-B14F-4D97-AF65-F5344CB8AC3E}">
        <p14:creationId xmlns:p14="http://schemas.microsoft.com/office/powerpoint/2010/main" val="15473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46366" y="457200"/>
            <a:ext cx="9666513" cy="4524315"/>
          </a:xfrm>
          <a:prstGeom prst="rect">
            <a:avLst/>
          </a:prstGeom>
        </p:spPr>
        <p:txBody>
          <a:bodyPr wrap="square">
            <a:spAutoFit/>
          </a:bodyPr>
          <a:lstStyle/>
          <a:p>
            <a:r>
              <a:rPr lang="en-US" sz="3600" b="1" dirty="0">
                <a:solidFill>
                  <a:srgbClr val="000000"/>
                </a:solidFill>
                <a:latin typeface="Roboto Condensed" panose="02000000000000000000" pitchFamily="2" charset="0"/>
                <a:ea typeface="Roboto Condensed" panose="02000000000000000000" pitchFamily="2" charset="0"/>
              </a:rPr>
              <a:t>Opening Prayer</a:t>
            </a:r>
            <a:endParaRPr lang="en-US" sz="3600" dirty="0">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r>
              <a:rPr lang="en-US" sz="3600" dirty="0" smtClean="0">
                <a:solidFill>
                  <a:srgbClr val="000000"/>
                </a:solidFill>
                <a:latin typeface="Roboto Condensed" panose="02000000000000000000" pitchFamily="2" charset="0"/>
                <a:ea typeface="Roboto Condensed" panose="02000000000000000000" pitchFamily="2" charset="0"/>
              </a:rPr>
              <a:t>Creator God,</a:t>
            </a:r>
          </a:p>
          <a:p>
            <a:r>
              <a:rPr lang="en-US" sz="3600" dirty="0" smtClean="0">
                <a:solidFill>
                  <a:srgbClr val="000000"/>
                </a:solidFill>
                <a:latin typeface="Roboto Condensed" panose="02000000000000000000" pitchFamily="2" charset="0"/>
                <a:ea typeface="Roboto Condensed" panose="02000000000000000000" pitchFamily="2" charset="0"/>
              </a:rPr>
              <a:t>Here in this moment of winter’s darkness, we pause to reflect on your light. With grateful hearts, we give thanks for your creation. Beneath the snow, you bless us with the seeds of promise that will break open again in spring …</a:t>
            </a:r>
            <a:endParaRPr lang="en-US" sz="36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5481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2024743" y="1463040"/>
            <a:ext cx="9666513" cy="3416320"/>
          </a:xfrm>
          <a:prstGeom prst="rect">
            <a:avLst/>
          </a:prstGeom>
        </p:spPr>
        <p:txBody>
          <a:bodyPr wrap="square">
            <a:spAutoFit/>
          </a:bodyPr>
          <a:lstStyle/>
          <a:p>
            <a:r>
              <a:rPr lang="en-US" sz="3600" dirty="0" smtClean="0">
                <a:solidFill>
                  <a:srgbClr val="000000"/>
                </a:solidFill>
                <a:latin typeface="Roboto Condensed" panose="02000000000000000000" pitchFamily="2" charset="0"/>
                <a:ea typeface="Roboto Condensed" panose="02000000000000000000" pitchFamily="2" charset="0"/>
              </a:rPr>
              <a:t>… </a:t>
            </a:r>
            <a:r>
              <a:rPr lang="en-US" sz="3600" dirty="0">
                <a:solidFill>
                  <a:srgbClr val="000000"/>
                </a:solidFill>
                <a:latin typeface="Roboto Condensed" panose="02000000000000000000" pitchFamily="2" charset="0"/>
                <a:ea typeface="Roboto Condensed" panose="02000000000000000000" pitchFamily="2" charset="0"/>
              </a:rPr>
              <a:t>Open our hearts to a spirit of gratitude that we may bring your light </a:t>
            </a:r>
            <a:r>
              <a:rPr lang="en-US" sz="3600" dirty="0" smtClean="0">
                <a:solidFill>
                  <a:srgbClr val="000000"/>
                </a:solidFill>
                <a:latin typeface="Roboto Condensed" panose="02000000000000000000" pitchFamily="2" charset="0"/>
                <a:ea typeface="Roboto Condensed" panose="02000000000000000000" pitchFamily="2" charset="0"/>
              </a:rPr>
              <a:t>to others and the hope that springs from your never ending love. May our gratitude be sown to illuminate your goodness. We make this prayer through Christ our Lord and light. Amen</a:t>
            </a:r>
            <a:r>
              <a:rPr lang="en-US" sz="3600" dirty="0">
                <a:solidFill>
                  <a:srgbClr val="000000"/>
                </a:solidFill>
                <a:latin typeface="Roboto Condensed" panose="02000000000000000000" pitchFamily="2" charset="0"/>
                <a:ea typeface="Roboto Condensed" panose="02000000000000000000" pitchFamily="2" charset="0"/>
              </a:rPr>
              <a:t>.</a:t>
            </a:r>
            <a:endParaRPr lang="en-US" sz="36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6310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97613" y="833009"/>
            <a:ext cx="9666513" cy="4893647"/>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Biblical Reading</a:t>
            </a:r>
            <a:endParaRPr lang="en-US" sz="3600" dirty="0">
              <a:latin typeface="Roboto Condensed" panose="02000000000000000000" pitchFamily="2" charset="0"/>
              <a:ea typeface="Roboto Condensed" panose="02000000000000000000" pitchFamily="2" charset="0"/>
            </a:endParaRPr>
          </a:p>
          <a:p>
            <a:endParaRPr lang="en-US" sz="3600" dirty="0">
              <a:latin typeface="Roboto Condensed" panose="02000000000000000000" pitchFamily="2" charset="0"/>
              <a:ea typeface="Roboto Condensed" panose="02000000000000000000" pitchFamily="2" charset="0"/>
            </a:endParaRPr>
          </a:p>
          <a:p>
            <a:r>
              <a:rPr lang="en-US" sz="2000" dirty="0">
                <a:latin typeface="Roboto Condensed" panose="02000000000000000000" pitchFamily="2" charset="0"/>
                <a:ea typeface="Roboto Condensed" panose="02000000000000000000" pitchFamily="2" charset="0"/>
              </a:rPr>
              <a:t>A reading from the </a:t>
            </a:r>
            <a:r>
              <a:rPr lang="en-US" sz="2000" dirty="0" smtClean="0">
                <a:latin typeface="Roboto Condensed" panose="02000000000000000000" pitchFamily="2" charset="0"/>
                <a:ea typeface="Roboto Condensed" panose="02000000000000000000" pitchFamily="2" charset="0"/>
              </a:rPr>
              <a:t>Letter of Paul to the Philippians (4:4-8)</a:t>
            </a:r>
            <a:endParaRPr lang="en-US" sz="2000" dirty="0">
              <a:latin typeface="Roboto Condensed" panose="02000000000000000000" pitchFamily="2" charset="0"/>
              <a:ea typeface="Roboto Condensed" panose="02000000000000000000" pitchFamily="2" charset="0"/>
            </a:endParaRPr>
          </a:p>
          <a:p>
            <a:endParaRPr lang="en-US" sz="2000" dirty="0" smtClean="0">
              <a:latin typeface="Roboto Condensed" panose="02000000000000000000" pitchFamily="2" charset="0"/>
              <a:ea typeface="Roboto Condensed" panose="02000000000000000000" pitchFamily="2" charset="0"/>
            </a:endParaRPr>
          </a:p>
          <a:p>
            <a:r>
              <a:rPr lang="en-US" sz="2000" dirty="0" smtClean="0">
                <a:latin typeface="Roboto Condensed" panose="02000000000000000000" pitchFamily="2" charset="0"/>
                <a:ea typeface="Roboto Condensed" panose="02000000000000000000" pitchFamily="2" charset="0"/>
              </a:rPr>
              <a:t>Rejoice in the Lord always</a:t>
            </a:r>
            <a:r>
              <a:rPr lang="en-US" sz="2000" dirty="0">
                <a:latin typeface="Roboto Condensed" panose="02000000000000000000" pitchFamily="2" charset="0"/>
                <a:ea typeface="Roboto Condensed" panose="02000000000000000000" pitchFamily="2" charset="0"/>
              </a:rPr>
              <a:t>; again I will say, Rejoice. Let your gentleness be known to everyone.  The Lord is near. </a:t>
            </a:r>
            <a:r>
              <a:rPr lang="en-US" sz="2000" dirty="0" smtClean="0">
                <a:latin typeface="Roboto Condensed" panose="02000000000000000000" pitchFamily="2" charset="0"/>
                <a:ea typeface="Roboto Condensed" panose="02000000000000000000" pitchFamily="2" charset="0"/>
              </a:rPr>
              <a:t>Do </a:t>
            </a:r>
            <a:r>
              <a:rPr lang="en-US" sz="2000" dirty="0">
                <a:latin typeface="Roboto Condensed" panose="02000000000000000000" pitchFamily="2" charset="0"/>
                <a:ea typeface="Roboto Condensed" panose="02000000000000000000" pitchFamily="2" charset="0"/>
              </a:rPr>
              <a:t>not worry about anything, but in everything by prayer and supplication with thanksgiving let your requests be made known to God. </a:t>
            </a:r>
            <a:r>
              <a:rPr lang="en-US" sz="2000" dirty="0" smtClean="0">
                <a:latin typeface="Roboto Condensed" panose="02000000000000000000" pitchFamily="2" charset="0"/>
                <a:ea typeface="Roboto Condensed" panose="02000000000000000000" pitchFamily="2" charset="0"/>
              </a:rPr>
              <a:t>And </a:t>
            </a:r>
            <a:r>
              <a:rPr lang="en-US" sz="2000" dirty="0">
                <a:latin typeface="Roboto Condensed" panose="02000000000000000000" pitchFamily="2" charset="0"/>
                <a:ea typeface="Roboto Condensed" panose="02000000000000000000" pitchFamily="2" charset="0"/>
              </a:rPr>
              <a:t>the peace of </a:t>
            </a:r>
            <a:r>
              <a:rPr lang="en-US" sz="2000" dirty="0" smtClean="0">
                <a:latin typeface="Roboto Condensed" panose="02000000000000000000" pitchFamily="2" charset="0"/>
                <a:ea typeface="Roboto Condensed" panose="02000000000000000000" pitchFamily="2" charset="0"/>
              </a:rPr>
              <a:t>God</a:t>
            </a:r>
            <a:r>
              <a:rPr lang="en-US" sz="2000" dirty="0">
                <a:latin typeface="Roboto Condensed" panose="02000000000000000000" pitchFamily="2" charset="0"/>
                <a:ea typeface="Roboto Condensed" panose="02000000000000000000" pitchFamily="2" charset="0"/>
              </a:rPr>
              <a:t>, which surpasses all understanding, will guard your hearts and your minds in Christ Jesus</a:t>
            </a:r>
            <a:r>
              <a:rPr lang="en-US" sz="2000" dirty="0" smtClean="0">
                <a:latin typeface="Roboto Condensed" panose="02000000000000000000" pitchFamily="2" charset="0"/>
                <a:ea typeface="Roboto Condensed" panose="02000000000000000000" pitchFamily="2" charset="0"/>
              </a:rPr>
              <a:t>. Finally</a:t>
            </a:r>
            <a:r>
              <a:rPr lang="en-US" sz="2000" dirty="0">
                <a:latin typeface="Roboto Condensed" panose="02000000000000000000" pitchFamily="2" charset="0"/>
                <a:ea typeface="Roboto Condensed" panose="02000000000000000000" pitchFamily="2" charset="0"/>
              </a:rPr>
              <a:t>, beloved, whatever is true, whatever is </a:t>
            </a:r>
            <a:r>
              <a:rPr lang="en-US" sz="2000" dirty="0" err="1">
                <a:latin typeface="Roboto Condensed" panose="02000000000000000000" pitchFamily="2" charset="0"/>
                <a:ea typeface="Roboto Condensed" panose="02000000000000000000" pitchFamily="2" charset="0"/>
              </a:rPr>
              <a:t>honourable</a:t>
            </a:r>
            <a:r>
              <a:rPr lang="en-US" sz="2000" dirty="0">
                <a:latin typeface="Roboto Condensed" panose="02000000000000000000" pitchFamily="2" charset="0"/>
                <a:ea typeface="Roboto Condensed" panose="02000000000000000000" pitchFamily="2" charset="0"/>
              </a:rPr>
              <a:t>, whatever is just, whatever is pure, whatever is pleasing, whatever is commendable, if there is any excellence and if there is anything worthy of praise, think about these things</a:t>
            </a:r>
            <a:r>
              <a:rPr lang="en-US" sz="2000" dirty="0" smtClean="0">
                <a:latin typeface="Roboto Condensed" panose="02000000000000000000" pitchFamily="2" charset="0"/>
                <a:ea typeface="Roboto Condensed" panose="02000000000000000000" pitchFamily="2" charset="0"/>
              </a:rPr>
              <a:t>.</a:t>
            </a:r>
            <a:endParaRPr lang="en-US" sz="2000" dirty="0">
              <a:latin typeface="Roboto Condensed" panose="02000000000000000000" pitchFamily="2" charset="0"/>
              <a:ea typeface="Roboto Condensed" panose="02000000000000000000" pitchFamily="2" charset="0"/>
            </a:endParaRPr>
          </a:p>
          <a:p>
            <a:endParaRPr lang="en-US" sz="2000" dirty="0">
              <a:latin typeface="Roboto Condensed" panose="02000000000000000000" pitchFamily="2" charset="0"/>
              <a:ea typeface="Roboto Condensed" panose="02000000000000000000" pitchFamily="2" charset="0"/>
            </a:endParaRPr>
          </a:p>
          <a:p>
            <a:r>
              <a:rPr lang="en-US" sz="2000" dirty="0">
                <a:latin typeface="Roboto Condensed" panose="02000000000000000000" pitchFamily="2" charset="0"/>
                <a:ea typeface="Roboto Condensed" panose="02000000000000000000" pitchFamily="2" charset="0"/>
              </a:rPr>
              <a:t>The Word of the Lord.</a:t>
            </a:r>
          </a:p>
          <a:p>
            <a:r>
              <a:rPr lang="en-US" sz="2000" dirty="0" smtClean="0">
                <a:latin typeface="Roboto Condensed" panose="02000000000000000000" pitchFamily="2" charset="0"/>
                <a:ea typeface="Roboto Condensed" panose="02000000000000000000" pitchFamily="2" charset="0"/>
              </a:rPr>
              <a:t>(Thanks be to God.)</a:t>
            </a:r>
            <a:endParaRPr lang="en-US" sz="20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2197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38923" y="1326836"/>
            <a:ext cx="9666513" cy="3046988"/>
          </a:xfrm>
          <a:prstGeom prst="rect">
            <a:avLst/>
          </a:prstGeom>
        </p:spPr>
        <p:txBody>
          <a:bodyPr wrap="square">
            <a:spAutoFit/>
          </a:bodyPr>
          <a:lstStyle/>
          <a:p>
            <a:r>
              <a:rPr lang="en-US" sz="3600" b="1" dirty="0">
                <a:latin typeface="Roboto Condensed" panose="02000000000000000000" pitchFamily="2" charset="0"/>
                <a:ea typeface="Roboto Condensed" panose="02000000000000000000" pitchFamily="2" charset="0"/>
              </a:rPr>
              <a:t>Questions for Personal </a:t>
            </a:r>
            <a:r>
              <a:rPr lang="en-US" sz="3600" b="1" dirty="0" smtClean="0">
                <a:latin typeface="Roboto Condensed" panose="02000000000000000000" pitchFamily="2" charset="0"/>
                <a:ea typeface="Roboto Condensed" panose="02000000000000000000" pitchFamily="2" charset="0"/>
              </a:rPr>
              <a:t>Reflection</a:t>
            </a:r>
          </a:p>
          <a:p>
            <a:endParaRPr lang="en-US" sz="3600" dirty="0">
              <a:latin typeface="Roboto Condensed" panose="02000000000000000000" pitchFamily="2" charset="0"/>
              <a:ea typeface="Roboto Condensed" panose="02000000000000000000" pitchFamily="2" charset="0"/>
            </a:endParaRPr>
          </a:p>
          <a:p>
            <a:pPr marL="457200" indent="-457200" fontAlgn="base">
              <a:buFont typeface="Arial" panose="020B0604020202020204" pitchFamily="34" charset="0"/>
              <a:buChar char="•"/>
            </a:pPr>
            <a:r>
              <a:rPr lang="en-US" sz="3000" dirty="0" smtClean="0">
                <a:latin typeface="Roboto Condensed" panose="02000000000000000000" pitchFamily="2" charset="0"/>
                <a:ea typeface="Roboto Condensed" panose="02000000000000000000" pitchFamily="2" charset="0"/>
              </a:rPr>
              <a:t>Where do you see the light of God’s love in the world today?</a:t>
            </a:r>
            <a:endParaRPr lang="en-US" sz="3000" dirty="0">
              <a:latin typeface="Roboto Condensed" panose="02000000000000000000" pitchFamily="2" charset="0"/>
              <a:ea typeface="Roboto Condensed" panose="02000000000000000000" pitchFamily="2" charset="0"/>
            </a:endParaRPr>
          </a:p>
          <a:p>
            <a:pPr marL="457200" indent="-457200" fontAlgn="base">
              <a:buFont typeface="Arial" panose="020B0604020202020204" pitchFamily="34" charset="0"/>
              <a:buChar char="•"/>
            </a:pPr>
            <a:r>
              <a:rPr lang="en-US" sz="3000" dirty="0" smtClean="0">
                <a:latin typeface="Roboto Condensed" panose="02000000000000000000" pitchFamily="2" charset="0"/>
                <a:ea typeface="Roboto Condensed" panose="02000000000000000000" pitchFamily="2" charset="0"/>
              </a:rPr>
              <a:t>In this winter season, what makes you want to rejoice and give thanks?</a:t>
            </a:r>
            <a:r>
              <a:rPr lang="en-US" sz="3000" dirty="0">
                <a:latin typeface="Roboto Condensed" panose="02000000000000000000" pitchFamily="2" charset="0"/>
                <a:ea typeface="Roboto Condensed" panose="02000000000000000000" pitchFamily="2" charset="0"/>
              </a:rPr>
              <a:t/>
            </a:r>
            <a:br>
              <a:rPr lang="en-US" sz="3000" dirty="0">
                <a:latin typeface="Roboto Condensed" panose="02000000000000000000" pitchFamily="2" charset="0"/>
                <a:ea typeface="Roboto Condensed" panose="02000000000000000000" pitchFamily="2" charset="0"/>
              </a:rPr>
            </a:br>
            <a:endParaRPr lang="en-US" sz="30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9466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5124659" y="1716665"/>
            <a:ext cx="6962838" cy="3416320"/>
          </a:xfrm>
          <a:prstGeom prst="rect">
            <a:avLst/>
          </a:prstGeom>
        </p:spPr>
        <p:txBody>
          <a:bodyPr wrap="square">
            <a:spAutoFit/>
          </a:bodyPr>
          <a:lstStyle/>
          <a:p>
            <a:r>
              <a:rPr lang="en-US" sz="2400" b="1" dirty="0" smtClean="0">
                <a:latin typeface="Roboto Condensed" panose="02000000000000000000" pitchFamily="2" charset="0"/>
                <a:ea typeface="Roboto Condensed" panose="02000000000000000000" pitchFamily="2" charset="0"/>
              </a:rPr>
              <a:t>Chief Dan George (1899-1981)</a:t>
            </a:r>
          </a:p>
          <a:p>
            <a:r>
              <a:rPr lang="en-US" sz="2400" dirty="0" smtClean="0">
                <a:latin typeface="Roboto Condensed" panose="020B0604020202020204" charset="0"/>
                <a:ea typeface="Roboto Condensed" panose="020B0604020202020204" charset="0"/>
              </a:rPr>
              <a:t>Chief </a:t>
            </a:r>
            <a:r>
              <a:rPr lang="en-CA" sz="2400" dirty="0">
                <a:latin typeface="Roboto Condensed" panose="020B0604020202020204" charset="0"/>
                <a:ea typeface="Roboto Condensed" panose="020B0604020202020204" charset="0"/>
              </a:rPr>
              <a:t>Dan George was chief of the </a:t>
            </a:r>
            <a:r>
              <a:rPr lang="en-CA" sz="2400" dirty="0" err="1">
                <a:latin typeface="Roboto Condensed" panose="020B0604020202020204" charset="0"/>
                <a:ea typeface="Roboto Condensed" panose="020B0604020202020204" charset="0"/>
              </a:rPr>
              <a:t>Tsleil-Wantuth</a:t>
            </a:r>
            <a:r>
              <a:rPr lang="en-CA" sz="2400" dirty="0">
                <a:latin typeface="Roboto Condensed" panose="020B0604020202020204" charset="0"/>
                <a:ea typeface="Roboto Condensed" panose="020B0604020202020204" charset="0"/>
              </a:rPr>
              <a:t> Nation, a Coast Salish band located on Burrard Inlet in British Columbia</a:t>
            </a:r>
            <a:r>
              <a:rPr lang="en-CA" sz="2400" b="1" dirty="0" smtClean="0">
                <a:latin typeface="Roboto Condensed" panose="020B0604020202020204" charset="0"/>
                <a:ea typeface="Roboto Condensed" panose="020B0604020202020204" charset="0"/>
              </a:rPr>
              <a:t>.</a:t>
            </a:r>
            <a:endParaRPr lang="en-CA" sz="2400" b="1" dirty="0">
              <a:latin typeface="Roboto Condensed" panose="020B0604020202020204" charset="0"/>
              <a:ea typeface="Roboto Condensed" panose="020B0604020202020204" charset="0"/>
            </a:endParaRPr>
          </a:p>
          <a:p>
            <a:r>
              <a:rPr lang="en-CA" sz="2400" dirty="0">
                <a:latin typeface="Roboto Condensed" panose="020B0604020202020204" charset="0"/>
                <a:ea typeface="Roboto Condensed" panose="020B0604020202020204" charset="0"/>
              </a:rPr>
              <a:t>He was an actor, poet and author</a:t>
            </a:r>
            <a:r>
              <a:rPr lang="en-CA" sz="2400" dirty="0" smtClean="0">
                <a:latin typeface="Roboto Condensed" panose="020B0604020202020204" charset="0"/>
                <a:ea typeface="Roboto Condensed" panose="020B0604020202020204" charset="0"/>
              </a:rPr>
              <a:t>.</a:t>
            </a:r>
            <a:endParaRPr lang="en-CA" sz="2400" dirty="0">
              <a:latin typeface="Roboto Condensed" panose="020B0604020202020204" charset="0"/>
              <a:ea typeface="Roboto Condensed" panose="020B0604020202020204" charset="0"/>
            </a:endParaRPr>
          </a:p>
          <a:p>
            <a:r>
              <a:rPr lang="en-CA" sz="2400" dirty="0">
                <a:latin typeface="Roboto Condensed" panose="020B0604020202020204" charset="0"/>
                <a:ea typeface="Roboto Condensed" panose="020B0604020202020204" charset="0"/>
              </a:rPr>
              <a:t>He was an Officer of the Order of Canada and was an activist for the environment and for better understanding between non-indigenous and indigenous people</a:t>
            </a:r>
            <a:r>
              <a:rPr lang="en-CA" sz="2400" dirty="0" smtClean="0">
                <a:latin typeface="Roboto Condensed" panose="020B0604020202020204" charset="0"/>
                <a:ea typeface="Roboto Condensed" panose="020B0604020202020204" charset="0"/>
              </a:rPr>
              <a:t>.</a:t>
            </a:r>
            <a:endParaRPr lang="en-US" sz="2400" dirty="0">
              <a:latin typeface="Roboto Condensed" panose="020B0604020202020204" charset="0"/>
              <a:ea typeface="Roboto Condensed" panose="020B0604020202020204" charset="0"/>
            </a:endParaRPr>
          </a:p>
        </p:txBody>
      </p:sp>
      <p:pic>
        <p:nvPicPr>
          <p:cNvPr id="5" name="Picture 2">
            <a:extLst>
              <a:ext uri="{FF2B5EF4-FFF2-40B4-BE49-F238E27FC236}">
                <a16:creationId xmlns:a16="http://schemas.microsoft.com/office/drawing/2014/main" id="{F14FCA05-AD1D-46DD-A522-88607B5B9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844" y="1326835"/>
            <a:ext cx="3381375" cy="419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holic Education Week 2021 PPT Template" id="{2C639939-FC63-4017-95FC-B7B14B267F9B}" vid="{BB537387-6191-46D7-9D95-F46C51095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TotalTime>
  <Words>784</Words>
  <Application>Microsoft Office PowerPoint</Application>
  <PresentationFormat>Widescreen</PresentationFormat>
  <Paragraphs>68</Paragraphs>
  <Slides>12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 Light</vt:lpstr>
      <vt:lpstr>Calibri</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Simcoe Muskoka Catholic 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Watson</dc:creator>
  <cp:lastModifiedBy>OCSTA - Ashlee Cabral</cp:lastModifiedBy>
  <cp:revision>42</cp:revision>
  <dcterms:created xsi:type="dcterms:W3CDTF">2020-11-06T17:57:09Z</dcterms:created>
  <dcterms:modified xsi:type="dcterms:W3CDTF">2020-11-17T16:10:33Z</dcterms:modified>
</cp:coreProperties>
</file>